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Montserrat Thin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Thin-bold.fntdata"/><Relationship Id="rId25" Type="http://schemas.openxmlformats.org/officeDocument/2006/relationships/font" Target="fonts/MontserratThin-regular.fntdata"/><Relationship Id="rId28" Type="http://schemas.openxmlformats.org/officeDocument/2006/relationships/font" Target="fonts/MontserratThin-boldItalic.fntdata"/><Relationship Id="rId27" Type="http://schemas.openxmlformats.org/officeDocument/2006/relationships/font" Target="fonts/MontserratThi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c7eab47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c7eab47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7930616f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7930616f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7930616f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7930616f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395c1934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395c1934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7930616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7930616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7930616f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7930616f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7930616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7930616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7930616f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47930616f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7930616f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7930616f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7930616f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7930616f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7930616f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7930616f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8" name="Google Shape;108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4" name="Google Shape;44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1" name="Google Shape;5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9" name="Google Shape;59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5" name="Google Shape;65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2" name="Google Shape;72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4" name="Google Shape;94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2" name="Google Shape;102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7550" y="4781620"/>
            <a:ext cx="840950" cy="275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ctrTitle"/>
          </p:nvPr>
        </p:nvSpPr>
        <p:spPr>
          <a:xfrm>
            <a:off x="3104200" y="1050825"/>
            <a:ext cx="5916900" cy="29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DeFi</a:t>
            </a:r>
            <a:r>
              <a:rPr lang="en" sz="2200"/>
              <a:t> Week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Coursebook &amp; Workbook Preview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📖🔭</a:t>
            </a:r>
            <a:endParaRPr i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Future Developments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1034400" y="759150"/>
            <a:ext cx="72966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Crypto as legal tender?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Banned outright?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👩🏾‍💻 Assignment: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Create Your Own Cryptocurrency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11" name="Google Shape;2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3"/>
          <p:cNvSpPr txBox="1"/>
          <p:nvPr>
            <p:ph type="title"/>
          </p:nvPr>
        </p:nvSpPr>
        <p:spPr>
          <a:xfrm>
            <a:off x="152400" y="1071975"/>
            <a:ext cx="47727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your own ERC-20 token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Interact with the blockchainvia Metamask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Meet web3.py library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Learn the many units of ETH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Make a txn using ENS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025" y="1732125"/>
            <a:ext cx="3914350" cy="253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is DeFi?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4"/>
          <p:cNvSpPr txBox="1"/>
          <p:nvPr>
            <p:ph type="title"/>
          </p:nvPr>
        </p:nvSpPr>
        <p:spPr>
          <a:xfrm>
            <a:off x="1034400" y="759138"/>
            <a:ext cx="76863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Decentralised Finance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Open to everyone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“Banking the unbanked”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No credit checks, no rejections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Trustless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No intermediaries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Total Value Locked (TVL) in DeFi ecosystem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DeFi vs TradFi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1071725" y="711850"/>
            <a:ext cx="6535200" cy="33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are the key differences between decentralised and traditional finance?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Interaction Layer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Application Layer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Execution Layer</a:t>
            </a:r>
            <a:endParaRPr sz="18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400" y="2336175"/>
            <a:ext cx="4340399" cy="242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DeFi Application Layer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1034400" y="759138"/>
            <a:ext cx="76863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Tokens — what are tokens?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Looking at tokens in the context of DeFi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ERC20, ERC271… methods, events…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Coins vs Token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1034400" y="759138"/>
            <a:ext cx="76863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Cryptocurrencies — tokens vs coins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Utility tokens, exchange tokens, governance tokens, meme coins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Bitcoin vs Ethereum vs BTC vs ETH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Altcoins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Dogecoin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Stablecoins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Decentralised Exchanges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18"/>
          <p:cNvSpPr txBox="1"/>
          <p:nvPr>
            <p:ph type="title"/>
          </p:nvPr>
        </p:nvSpPr>
        <p:spPr>
          <a:xfrm>
            <a:off x="1034400" y="759150"/>
            <a:ext cx="48630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Classic order-book based trading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P2P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Automated Market Maker (AMM) swaps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P2Pool2P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Liquidity providers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Protocol fees/rewards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“Tokenomics”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950" y="935549"/>
            <a:ext cx="3445877" cy="368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Lending &amp; Borrowing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9"/>
          <p:cNvSpPr txBox="1"/>
          <p:nvPr>
            <p:ph type="title"/>
          </p:nvPr>
        </p:nvSpPr>
        <p:spPr>
          <a:xfrm>
            <a:off x="1034400" y="759150"/>
            <a:ext cx="72966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Would you lend money to a faceless wallet over the blockchain?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would we guarantee they’d pay it back?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Over-collateralization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Mechanics of how this is facilitated by code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Oracles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85" name="Google Shape;1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833875" y="767175"/>
            <a:ext cx="47808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link between the blockchain and the real world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Price feeds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Weather data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Data from other blockchains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Truly random numbers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Oracle Problem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Decentralised data feeds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87" name="Google Shape;187;p20"/>
          <p:cNvGrpSpPr/>
          <p:nvPr/>
        </p:nvGrpSpPr>
        <p:grpSpPr>
          <a:xfrm>
            <a:off x="5245748" y="1970600"/>
            <a:ext cx="3593499" cy="2329150"/>
            <a:chOff x="5245748" y="1970600"/>
            <a:chExt cx="3593499" cy="2329150"/>
          </a:xfrm>
        </p:grpSpPr>
        <p:pic>
          <p:nvPicPr>
            <p:cNvPr id="188" name="Google Shape;18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45750" y="1970600"/>
              <a:ext cx="3593498" cy="2021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0"/>
            <p:cNvSpPr txBox="1"/>
            <p:nvPr/>
          </p:nvSpPr>
          <p:spPr>
            <a:xfrm>
              <a:off x="5245748" y="3991950"/>
              <a:ext cx="3593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D9D9D9"/>
                  </a:solidFill>
                  <a:latin typeface="Montserrat Thin"/>
                  <a:ea typeface="Montserrat Thin"/>
                  <a:cs typeface="Montserrat Thin"/>
                  <a:sym typeface="Montserrat Thin"/>
                </a:rPr>
                <a:t>https://www.cloudflare.com/learning/ssl/lava-lamp-encryption/</a:t>
              </a:r>
              <a:endParaRPr sz="800">
                <a:solidFill>
                  <a:srgbClr val="D9D9D9"/>
                </a:solidFill>
                <a:latin typeface="Montserrat Thin"/>
                <a:ea typeface="Montserrat Thin"/>
                <a:cs typeface="Montserrat Thin"/>
                <a:sym typeface="Montserrat Thi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Popular DeFi Protocols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-232925" y="1047900"/>
            <a:ext cx="27114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MakerDAO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Uniswap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ENS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800" y="824125"/>
            <a:ext cx="3560194" cy="412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155" y="1122025"/>
            <a:ext cx="3145997" cy="34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